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Roboto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629" y="51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090233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5b69e3aa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5b69e3aae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85b69e3aae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6fc67e94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86fc67e940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86fc67e940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28" name="Google Shape;228;g86fc67e940_0_1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5b69e3aa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5b69e3aae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85b69e3aae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5b69e3aae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5b69e3aae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85b69e3aae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6fc67e94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86fc67e940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86fc67e940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55" name="Google Shape;255;g86fc67e940_0_2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5b69e3aa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5b69e3aae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85b69e3aae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5b69e3aae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5b69e3aae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85b69e3aae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5b69e3aa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5b69e3aae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85b69e3aae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5b69e3aae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5b69e3aae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85b69e3aae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5b69e3aae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85b69e3aae_0_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85b69e3aae_0_1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02" name="Google Shape;302;g85b69e3aae_0_12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5b69e3aae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5b69e3aae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85b69e3aae_0_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19" name="Google Shape;31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31" name="Google Shape;331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1397c45a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1397c45a9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71397c45a9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5b69e3aa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5b69e3aae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85b69e3aae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1397c4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71397c45a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71397c45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2" name="Google Shape;182;g71397c45a9_0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6fc67e94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6fc67e940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86fc67e940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5b69e3aa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5b69e3aae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85b69e3aae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5b69e3aa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5b69e3aae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85b69e3aae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switch.asp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jsref_obj_string.as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2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Truth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Glossary/undefined" TargetMode="External"/><Relationship Id="rId3" Type="http://schemas.openxmlformats.org/officeDocument/2006/relationships/hyperlink" Target="https://developer.mozilla.org/en-US/docs/Web/JavaScript/Reference/Lexical_grammar#Future_reserved_keywords_in_older_standards" TargetMode="External"/><Relationship Id="rId7" Type="http://schemas.openxmlformats.org/officeDocument/2006/relationships/hyperlink" Target="https://developer.mozilla.org/en-US/docs/Glossary/nul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eveloper.mozilla.org/en-US/docs/Web/JavaScript/Reference/Global_Objects/String" TargetMode="External"/><Relationship Id="rId5" Type="http://schemas.openxmlformats.org/officeDocument/2006/relationships/hyperlink" Target="https://developer.mozilla.org/en-US/docs/Web/JavaScript/Reference/Global_Objects/BigInt" TargetMode="External"/><Relationship Id="rId10" Type="http://schemas.openxmlformats.org/officeDocument/2006/relationships/hyperlink" Target="https://developer.mozilla.org/en-US/docs/Glossary/Falsy" TargetMode="External"/><Relationship Id="rId4" Type="http://schemas.openxmlformats.org/officeDocument/2006/relationships/hyperlink" Target="https://developer.mozilla.org/en-US/docs/Web/JavaScript/Data_structures#Number_type" TargetMode="External"/><Relationship Id="rId9" Type="http://schemas.openxmlformats.org/officeDocument/2006/relationships/hyperlink" Target="https://developer.mozilla.org/en-US/docs/Glossary/Na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comparisons.as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comparisons.as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JavaScript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1"/>
              <a:t>Conditional Statements</a:t>
            </a:r>
            <a:endParaRPr sz="50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Comparing different types</a:t>
            </a:r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22" name="Google Shape;222;p22"/>
          <p:cNvSpPr txBox="1"/>
          <p:nvPr/>
        </p:nvSpPr>
        <p:spPr>
          <a:xfrm>
            <a:off x="505425" y="1575750"/>
            <a:ext cx="111195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2"/>
          <p:cNvSpPr txBox="1">
            <a:spLocks noGrp="1"/>
          </p:cNvSpPr>
          <p:nvPr>
            <p:ph type="body" idx="1"/>
          </p:nvPr>
        </p:nvSpPr>
        <p:spPr>
          <a:xfrm>
            <a:off x="615275" y="1417200"/>
            <a:ext cx="10961400" cy="49800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2 &lt; 12 //true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2 &lt; "12" //true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2 &lt; "John" //false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2 &gt; "John" //false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2 == "John" //false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F2A818"/>
                </a:solidFill>
              </a:rPr>
              <a:t>"2" &lt; "12" //false</a:t>
            </a:r>
            <a:endParaRPr sz="1800" b="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F2A818"/>
                </a:solidFill>
              </a:rPr>
              <a:t>"2" &gt; "12" //true</a:t>
            </a:r>
            <a:endParaRPr sz="1800" b="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"2" == "12"//false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b="0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/>
          <p:nvPr/>
        </p:nvSpPr>
        <p:spPr>
          <a:xfrm>
            <a:off x="4327050" y="2338875"/>
            <a:ext cx="3537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if/else if/else</a:t>
            </a:r>
            <a:endParaRPr sz="30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if/else if/else</a:t>
            </a:r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38" name="Google Shape;238;p24"/>
          <p:cNvSpPr txBox="1"/>
          <p:nvPr/>
        </p:nvSpPr>
        <p:spPr>
          <a:xfrm>
            <a:off x="505425" y="1575750"/>
            <a:ext cx="111195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4"/>
          <p:cNvSpPr txBox="1">
            <a:spLocks noGrp="1"/>
          </p:cNvSpPr>
          <p:nvPr>
            <p:ph type="body" idx="1"/>
          </p:nvPr>
        </p:nvSpPr>
        <p:spPr>
          <a:xfrm>
            <a:off x="714400" y="1780925"/>
            <a:ext cx="10961400" cy="41454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dk2"/>
                </a:solidFill>
              </a:rPr>
              <a:t>if (</a:t>
            </a:r>
            <a:r>
              <a:rPr lang="en-US" sz="2400" b="0" i="1" dirty="0">
                <a:solidFill>
                  <a:schemeClr val="dk2"/>
                </a:solidFill>
              </a:rPr>
              <a:t>condition1</a:t>
            </a:r>
            <a:r>
              <a:rPr lang="en-US" sz="2400" b="0" dirty="0">
                <a:solidFill>
                  <a:schemeClr val="dk2"/>
                </a:solidFill>
              </a:rPr>
              <a:t>) {</a:t>
            </a:r>
            <a:endParaRPr sz="2400" b="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dk2"/>
                </a:solidFill>
              </a:rPr>
              <a:t>  //</a:t>
            </a:r>
            <a:r>
              <a:rPr lang="en-US" sz="2400" b="0" i="1" dirty="0">
                <a:solidFill>
                  <a:schemeClr val="dk2"/>
                </a:solidFill>
              </a:rPr>
              <a:t>  </a:t>
            </a:r>
            <a:endParaRPr sz="2400" b="0" i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 smtClean="0">
                <a:solidFill>
                  <a:schemeClr val="dk2"/>
                </a:solidFill>
              </a:rPr>
              <a:t>} </a:t>
            </a:r>
            <a:r>
              <a:rPr lang="en-US" sz="2400" dirty="0" smtClean="0">
                <a:solidFill>
                  <a:srgbClr val="F2A818"/>
                </a:solidFill>
              </a:rPr>
              <a:t>else if</a:t>
            </a:r>
            <a:r>
              <a:rPr lang="en-US" sz="2400" b="0" dirty="0" smtClean="0">
                <a:solidFill>
                  <a:schemeClr val="dk2"/>
                </a:solidFill>
              </a:rPr>
              <a:t> (</a:t>
            </a:r>
            <a:r>
              <a:rPr lang="en-US" sz="2400" b="0" i="1" dirty="0" smtClean="0">
                <a:solidFill>
                  <a:schemeClr val="dk2"/>
                </a:solidFill>
              </a:rPr>
              <a:t>condition2</a:t>
            </a:r>
            <a:r>
              <a:rPr lang="en-US" sz="2400" b="0" dirty="0" smtClean="0">
                <a:solidFill>
                  <a:schemeClr val="dk2"/>
                </a:solidFill>
              </a:rPr>
              <a:t>) {</a:t>
            </a:r>
            <a:endParaRPr sz="2400" b="0" dirty="0" smtClean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 smtClean="0">
                <a:solidFill>
                  <a:schemeClr val="dk2"/>
                </a:solidFill>
              </a:rPr>
              <a:t>  //</a:t>
            </a:r>
            <a:r>
              <a:rPr lang="en-US" sz="2400" b="0" i="1" dirty="0" smtClean="0">
                <a:solidFill>
                  <a:schemeClr val="dk2"/>
                </a:solidFill>
              </a:rPr>
              <a:t>  </a:t>
            </a:r>
            <a:endParaRPr sz="2400" b="0" i="1" dirty="0" smtClean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 smtClean="0">
                <a:solidFill>
                  <a:schemeClr val="dk2"/>
                </a:solidFill>
              </a:rPr>
              <a:t>} </a:t>
            </a:r>
            <a:r>
              <a:rPr lang="en-US" sz="2400" b="0" dirty="0">
                <a:solidFill>
                  <a:schemeClr val="dk2"/>
                </a:solidFill>
              </a:rPr>
              <a:t>else {</a:t>
            </a:r>
            <a:endParaRPr sz="2400" b="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dk2"/>
                </a:solidFill>
              </a:rPr>
              <a:t>  //</a:t>
            </a:r>
            <a:r>
              <a:rPr lang="en-US" sz="2400" b="0" i="1" dirty="0">
                <a:solidFill>
                  <a:schemeClr val="dk2"/>
                </a:solidFill>
              </a:rPr>
              <a:t>  </a:t>
            </a:r>
            <a:endParaRPr sz="2400" b="0" i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dk2"/>
                </a:solidFill>
              </a:rPr>
              <a:t>}</a:t>
            </a:r>
            <a:endParaRPr sz="2400" b="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644175" y="1328000"/>
            <a:ext cx="25074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if/else if/else</a:t>
            </a:r>
            <a:endParaRPr/>
          </a:p>
        </p:txBody>
      </p:sp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8" name="Google Shape;248;p25"/>
          <p:cNvSpPr txBox="1"/>
          <p:nvPr/>
        </p:nvSpPr>
        <p:spPr>
          <a:xfrm>
            <a:off x="505425" y="1575750"/>
            <a:ext cx="111195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5"/>
          <p:cNvSpPr txBox="1">
            <a:spLocks noGrp="1"/>
          </p:cNvSpPr>
          <p:nvPr>
            <p:ph type="body" idx="1"/>
          </p:nvPr>
        </p:nvSpPr>
        <p:spPr>
          <a:xfrm>
            <a:off x="663525" y="2071275"/>
            <a:ext cx="10961400" cy="43704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var greeting;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if (time &lt; 10) {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  greeting = "Good morning";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} </a:t>
            </a:r>
            <a:r>
              <a:rPr lang="en-US" sz="1800" b="0">
                <a:solidFill>
                  <a:schemeClr val="lt1"/>
                </a:solidFill>
              </a:rPr>
              <a:t>else if</a:t>
            </a:r>
            <a:r>
              <a:rPr lang="en-US" sz="1800" b="0">
                <a:solidFill>
                  <a:schemeClr val="dk1"/>
                </a:solidFill>
              </a:rPr>
              <a:t> (time &lt; 20) {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  greeting = "Good day";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} else {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  greeting = "Good evening";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}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alert( greeting );</a:t>
            </a:r>
            <a:endParaRPr sz="1800" b="0">
              <a:solidFill>
                <a:schemeClr val="dk1"/>
              </a:solidFill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635100" y="1575738"/>
            <a:ext cx="25074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/>
          <p:nvPr/>
        </p:nvSpPr>
        <p:spPr>
          <a:xfrm>
            <a:off x="4327050" y="2229850"/>
            <a:ext cx="3537900" cy="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switch</a:t>
            </a:r>
            <a:endParaRPr sz="4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switch</a:t>
            </a:r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65" name="Google Shape;265;p27"/>
          <p:cNvSpPr txBox="1"/>
          <p:nvPr/>
        </p:nvSpPr>
        <p:spPr>
          <a:xfrm>
            <a:off x="505425" y="1575750"/>
            <a:ext cx="111195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7"/>
          <p:cNvSpPr txBox="1">
            <a:spLocks noGrp="1"/>
          </p:cNvSpPr>
          <p:nvPr>
            <p:ph type="body" idx="1"/>
          </p:nvPr>
        </p:nvSpPr>
        <p:spPr>
          <a:xfrm>
            <a:off x="714400" y="1780925"/>
            <a:ext cx="10961400" cy="46164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switch(</a:t>
            </a:r>
            <a:r>
              <a:rPr lang="en-US" sz="2400" b="0" i="1">
                <a:solidFill>
                  <a:schemeClr val="dk1"/>
                </a:solidFill>
              </a:rPr>
              <a:t>expression</a:t>
            </a:r>
            <a:r>
              <a:rPr lang="en-US" sz="2400" b="0">
                <a:solidFill>
                  <a:schemeClr val="dk1"/>
                </a:solidFill>
              </a:rPr>
              <a:t>) {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  case </a:t>
            </a:r>
            <a:r>
              <a:rPr lang="en-US" sz="2400" b="0" i="1">
                <a:solidFill>
                  <a:schemeClr val="dk1"/>
                </a:solidFill>
              </a:rPr>
              <a:t>x</a:t>
            </a:r>
            <a:r>
              <a:rPr lang="en-US" sz="2400" b="0">
                <a:solidFill>
                  <a:schemeClr val="dk1"/>
                </a:solidFill>
              </a:rPr>
              <a:t>: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i="1">
                <a:solidFill>
                  <a:schemeClr val="dk1"/>
                </a:solidFill>
              </a:rPr>
              <a:t>	// code block</a:t>
            </a:r>
            <a:endParaRPr sz="2400" b="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	break;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  case </a:t>
            </a:r>
            <a:r>
              <a:rPr lang="en-US" sz="2400" b="0" i="1">
                <a:solidFill>
                  <a:schemeClr val="dk1"/>
                </a:solidFill>
              </a:rPr>
              <a:t>y</a:t>
            </a:r>
            <a:r>
              <a:rPr lang="en-US" sz="2400" b="0">
                <a:solidFill>
                  <a:schemeClr val="dk1"/>
                </a:solidFill>
              </a:rPr>
              <a:t>: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i="1">
                <a:solidFill>
                  <a:schemeClr val="dk1"/>
                </a:solidFill>
              </a:rPr>
              <a:t>	// code block</a:t>
            </a:r>
            <a:endParaRPr sz="2400" b="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	break;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  default: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    // </a:t>
            </a:r>
            <a:r>
              <a:rPr lang="en-US" sz="2400" b="0" i="1">
                <a:solidFill>
                  <a:schemeClr val="dk1"/>
                </a:solidFill>
              </a:rPr>
              <a:t>code block</a:t>
            </a:r>
            <a:endParaRPr sz="2400" b="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} 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644175" y="1328000"/>
            <a:ext cx="25074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switch</a:t>
            </a:r>
            <a:endParaRPr/>
          </a:p>
        </p:txBody>
      </p:sp>
      <p:sp>
        <p:nvSpPr>
          <p:cNvPr id="274" name="Google Shape;274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75" name="Google Shape;275;p28"/>
          <p:cNvSpPr txBox="1"/>
          <p:nvPr/>
        </p:nvSpPr>
        <p:spPr>
          <a:xfrm>
            <a:off x="505425" y="1575750"/>
            <a:ext cx="111195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8"/>
          <p:cNvSpPr txBox="1">
            <a:spLocks noGrp="1"/>
          </p:cNvSpPr>
          <p:nvPr>
            <p:ph type="body" idx="1"/>
          </p:nvPr>
        </p:nvSpPr>
        <p:spPr>
          <a:xfrm>
            <a:off x="6262925" y="1228800"/>
            <a:ext cx="4420500" cy="56292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switch (new Date().</a:t>
            </a:r>
            <a:r>
              <a:rPr lang="en-US" sz="1100" b="0" dirty="0" err="1">
                <a:solidFill>
                  <a:schemeClr val="dk1"/>
                </a:solidFill>
              </a:rPr>
              <a:t>getDay</a:t>
            </a:r>
            <a:r>
              <a:rPr lang="en-US" sz="1100" b="0" dirty="0">
                <a:solidFill>
                  <a:schemeClr val="dk1"/>
                </a:solidFill>
              </a:rPr>
              <a:t>()) {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case 0: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  day = "Sunday"; 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  break;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case 1: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  day = "Monday";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  break;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case 2: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   day = "Tuesday";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	break;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case 3: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  day = "Wednesday";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	break;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case 4: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  day = "Thursday";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  break;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case 5: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  day = "Friday";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	break;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case 6: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    day = "Saturday";</a:t>
            </a:r>
            <a:endParaRPr sz="11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00" b="0" dirty="0">
                <a:solidFill>
                  <a:schemeClr val="dk1"/>
                </a:solidFill>
              </a:rPr>
              <a:t>}</a:t>
            </a:r>
            <a:endParaRPr sz="1100" b="0" dirty="0">
              <a:solidFill>
                <a:schemeClr val="dk1"/>
              </a:solidFill>
            </a:endParaRPr>
          </a:p>
        </p:txBody>
      </p:sp>
      <p:sp>
        <p:nvSpPr>
          <p:cNvPr id="277" name="Google Shape;277;p28"/>
          <p:cNvSpPr txBox="1"/>
          <p:nvPr/>
        </p:nvSpPr>
        <p:spPr>
          <a:xfrm>
            <a:off x="426125" y="1228800"/>
            <a:ext cx="4519200" cy="2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endParaRPr sz="1800" i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getDay() method returns the weekday as a number between 0 and 6.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(Sunday=0, Monday=1, Tuesday=2 ..)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switch</a:t>
            </a:r>
            <a:endParaRPr/>
          </a:p>
        </p:txBody>
      </p:sp>
      <p:sp>
        <p:nvSpPr>
          <p:cNvPr id="284" name="Google Shape;284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85" name="Google Shape;285;p29"/>
          <p:cNvSpPr txBox="1"/>
          <p:nvPr/>
        </p:nvSpPr>
        <p:spPr>
          <a:xfrm>
            <a:off x="505425" y="1575750"/>
            <a:ext cx="111195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9"/>
          <p:cNvSpPr txBox="1">
            <a:spLocks noGrp="1"/>
          </p:cNvSpPr>
          <p:nvPr>
            <p:ph type="body" idx="1"/>
          </p:nvPr>
        </p:nvSpPr>
        <p:spPr>
          <a:xfrm>
            <a:off x="6262925" y="1228800"/>
            <a:ext cx="5193600" cy="56292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switch (new Date().getDay()) {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  case 6: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    text = "Today is Saturday";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    break;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  case 0: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	text = "Today is Sunday";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	break;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  default: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	text = "Looking forward to the Weekend";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}</a:t>
            </a:r>
            <a:endParaRPr sz="1800" b="0">
              <a:solidFill>
                <a:schemeClr val="dk1"/>
              </a:solidFill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426125" y="1228800"/>
            <a:ext cx="5024700" cy="3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2</a:t>
            </a:r>
            <a:endParaRPr sz="1800" i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Switching Details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If multiple cases matches a case value, the </a:t>
            </a:r>
            <a:r>
              <a:rPr lang="en-US" sz="1800" b="1">
                <a:solidFill>
                  <a:schemeClr val="dk1"/>
                </a:solidFill>
              </a:rPr>
              <a:t>first</a:t>
            </a:r>
            <a:r>
              <a:rPr lang="en-US" sz="1800">
                <a:solidFill>
                  <a:schemeClr val="dk1"/>
                </a:solidFill>
              </a:rPr>
              <a:t> case is selected.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If no matching cases are found, the program continues to the </a:t>
            </a:r>
            <a:r>
              <a:rPr lang="en-US" sz="1800" b="1">
                <a:solidFill>
                  <a:schemeClr val="dk1"/>
                </a:solidFill>
              </a:rPr>
              <a:t>default</a:t>
            </a:r>
            <a:r>
              <a:rPr lang="en-US" sz="1800">
                <a:solidFill>
                  <a:schemeClr val="dk1"/>
                </a:solidFill>
              </a:rPr>
              <a:t> label.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If no default label is found, the program continues to the statement(s) </a:t>
            </a:r>
            <a:r>
              <a:rPr lang="en-US" sz="1800" b="1">
                <a:solidFill>
                  <a:schemeClr val="dk1"/>
                </a:solidFill>
              </a:rPr>
              <a:t>after the switch</a:t>
            </a:r>
            <a:r>
              <a:rPr lang="en-US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switch</a:t>
            </a:r>
            <a:endParaRPr/>
          </a:p>
        </p:txBody>
      </p:sp>
      <p:sp>
        <p:nvSpPr>
          <p:cNvPr id="294" name="Google Shape;294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95" name="Google Shape;295;p30"/>
          <p:cNvSpPr txBox="1"/>
          <p:nvPr/>
        </p:nvSpPr>
        <p:spPr>
          <a:xfrm>
            <a:off x="505425" y="1575750"/>
            <a:ext cx="111195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0"/>
          <p:cNvSpPr txBox="1">
            <a:spLocks noGrp="1"/>
          </p:cNvSpPr>
          <p:nvPr>
            <p:ph type="body" idx="1"/>
          </p:nvPr>
        </p:nvSpPr>
        <p:spPr>
          <a:xfrm>
            <a:off x="6262925" y="1228800"/>
            <a:ext cx="5193600" cy="56292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 err="1">
                <a:solidFill>
                  <a:schemeClr val="dk1"/>
                </a:solidFill>
              </a:rPr>
              <a:t>var</a:t>
            </a:r>
            <a:r>
              <a:rPr lang="en-US" sz="1800" b="0" dirty="0">
                <a:solidFill>
                  <a:schemeClr val="dk1"/>
                </a:solidFill>
              </a:rPr>
              <a:t> x = "0";</a:t>
            </a:r>
            <a:endParaRPr sz="18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chemeClr val="dk1"/>
                </a:solidFill>
              </a:rPr>
              <a:t>switch (x) {</a:t>
            </a:r>
            <a:endParaRPr sz="18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chemeClr val="dk1"/>
                </a:solidFill>
              </a:rPr>
              <a:t>  case 0:</a:t>
            </a:r>
            <a:endParaRPr sz="18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chemeClr val="dk1"/>
                </a:solidFill>
              </a:rPr>
              <a:t>    text = "Off";</a:t>
            </a:r>
            <a:endParaRPr sz="18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chemeClr val="dk1"/>
                </a:solidFill>
              </a:rPr>
              <a:t>	break;</a:t>
            </a:r>
            <a:endParaRPr sz="18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chemeClr val="dk1"/>
                </a:solidFill>
              </a:rPr>
              <a:t>  case 1:</a:t>
            </a:r>
            <a:endParaRPr sz="18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chemeClr val="dk1"/>
                </a:solidFill>
              </a:rPr>
              <a:t>	text = "On";</a:t>
            </a:r>
            <a:endParaRPr sz="18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chemeClr val="dk1"/>
                </a:solidFill>
              </a:rPr>
              <a:t>    break;</a:t>
            </a:r>
            <a:endParaRPr sz="18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chemeClr val="dk1"/>
                </a:solidFill>
              </a:rPr>
              <a:t>  default:</a:t>
            </a:r>
            <a:endParaRPr sz="18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chemeClr val="dk1"/>
                </a:solidFill>
              </a:rPr>
              <a:t>	 text = "No value found";</a:t>
            </a:r>
            <a:endParaRPr sz="18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0" dirty="0">
                <a:solidFill>
                  <a:schemeClr val="dk1"/>
                </a:solidFill>
              </a:rPr>
              <a:t>} </a:t>
            </a:r>
            <a:endParaRPr sz="1800" b="0" dirty="0">
              <a:solidFill>
                <a:schemeClr val="dk1"/>
              </a:solidFill>
            </a:endParaRPr>
          </a:p>
        </p:txBody>
      </p:sp>
      <p:sp>
        <p:nvSpPr>
          <p:cNvPr id="297" name="Google Shape;297;p30"/>
          <p:cNvSpPr txBox="1"/>
          <p:nvPr/>
        </p:nvSpPr>
        <p:spPr>
          <a:xfrm>
            <a:off x="426125" y="1228800"/>
            <a:ext cx="5024700" cy="3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i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3</a:t>
            </a:r>
            <a:endParaRPr sz="1800" i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2A818"/>
                </a:solidFill>
              </a:rPr>
              <a:t>Strict Comparison</a:t>
            </a:r>
            <a:endParaRPr sz="1800" b="1" dirty="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Switch cases use </a:t>
            </a:r>
            <a:r>
              <a:rPr lang="en-US" sz="1800" b="1" dirty="0">
                <a:solidFill>
                  <a:schemeClr val="dk1"/>
                </a:solidFill>
              </a:rPr>
              <a:t>strict</a:t>
            </a:r>
            <a:r>
              <a:rPr lang="en-US" sz="1800" dirty="0">
                <a:solidFill>
                  <a:schemeClr val="dk1"/>
                </a:solidFill>
              </a:rPr>
              <a:t> comparison (===).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The values must be of the same type to match.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A strict comparison can only be true if the operands are of the same type.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In this example there will be no match for x: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i="1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more info</a:t>
            </a: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/>
          <p:nvPr/>
        </p:nvSpPr>
        <p:spPr>
          <a:xfrm>
            <a:off x="4327050" y="2061300"/>
            <a:ext cx="3537900" cy="13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string properties and methods</a:t>
            </a:r>
            <a:endParaRPr sz="3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1800"/>
              <a:t>truthy and falsy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1800"/>
              <a:t>comparison and logical operators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if/else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switch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functions for string manipulation</a:t>
            </a:r>
            <a:endParaRPr sz="1800"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String properties and methods</a:t>
            </a:r>
            <a:endParaRPr dirty="0"/>
          </a:p>
        </p:txBody>
      </p:sp>
      <p:sp>
        <p:nvSpPr>
          <p:cNvPr id="311" name="Google Shape;311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12" name="Google Shape;312;p32"/>
          <p:cNvSpPr txBox="1"/>
          <p:nvPr/>
        </p:nvSpPr>
        <p:spPr>
          <a:xfrm>
            <a:off x="505425" y="1575750"/>
            <a:ext cx="111195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2"/>
          <p:cNvSpPr txBox="1"/>
          <p:nvPr/>
        </p:nvSpPr>
        <p:spPr>
          <a:xfrm>
            <a:off x="426125" y="1228800"/>
            <a:ext cx="5024700" cy="52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 i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Properties</a:t>
            </a:r>
            <a:endParaRPr sz="1700" i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 b="1" i="1" dirty="0">
                <a:solidFill>
                  <a:srgbClr val="F2A818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r>
              <a:rPr lang="en-US" sz="17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returns the number of characters in a string</a:t>
            </a:r>
            <a:endParaRPr sz="17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 i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JS String Methods</a:t>
            </a:r>
            <a:endParaRPr sz="17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700" b="1" dirty="0" err="1">
                <a:solidFill>
                  <a:srgbClr val="F2A818"/>
                </a:solidFill>
              </a:rPr>
              <a:t>indexOf</a:t>
            </a:r>
            <a:r>
              <a:rPr lang="en-US" sz="1700" b="1" dirty="0">
                <a:solidFill>
                  <a:srgbClr val="F2A818"/>
                </a:solidFill>
              </a:rPr>
              <a:t>() </a:t>
            </a:r>
            <a:r>
              <a:rPr lang="en-US" sz="1700" dirty="0">
                <a:solidFill>
                  <a:schemeClr val="dk1"/>
                </a:solidFill>
              </a:rPr>
              <a:t>method returns the position of the first occurrence of a specified value in a string. Returns -1 if the value to search for never occurs.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rgbClr val="F2A818"/>
                </a:solidFill>
              </a:rPr>
              <a:t>replace()</a:t>
            </a:r>
            <a:r>
              <a:rPr lang="en-US" sz="1700" b="1" dirty="0"/>
              <a:t> </a:t>
            </a:r>
            <a:r>
              <a:rPr lang="en-US" sz="1700" dirty="0">
                <a:solidFill>
                  <a:schemeClr val="dk1"/>
                </a:solidFill>
              </a:rPr>
              <a:t>method searches a string for a specified value, or a </a:t>
            </a:r>
            <a:r>
              <a:rPr lang="en-US" sz="1700" i="1" dirty="0">
                <a:solidFill>
                  <a:schemeClr val="dk1"/>
                </a:solidFill>
              </a:rPr>
              <a:t>regular expression</a:t>
            </a:r>
            <a:r>
              <a:rPr lang="en-US" sz="1700" dirty="0">
                <a:solidFill>
                  <a:schemeClr val="dk1"/>
                </a:solidFill>
              </a:rPr>
              <a:t>, and returns a new string where the specified values are replaced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rgbClr val="F2A818"/>
                </a:solidFill>
              </a:rPr>
              <a:t>slice() </a:t>
            </a:r>
            <a:r>
              <a:rPr lang="en-US" sz="1700" dirty="0">
                <a:solidFill>
                  <a:schemeClr val="dk1"/>
                </a:solidFill>
              </a:rPr>
              <a:t>Extracts a part of a string and returns a new string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rgbClr val="FFC000"/>
                </a:solidFill>
              </a:rPr>
              <a:t>split() </a:t>
            </a:r>
            <a:r>
              <a:rPr lang="en-US" sz="1700" dirty="0">
                <a:solidFill>
                  <a:schemeClr val="dk1"/>
                </a:solidFill>
              </a:rPr>
              <a:t>Splits a string into an array of substrings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i="1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more info</a:t>
            </a: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2"/>
          <p:cNvSpPr txBox="1"/>
          <p:nvPr/>
        </p:nvSpPr>
        <p:spPr>
          <a:xfrm>
            <a:off x="6096000" y="1351450"/>
            <a:ext cx="5024700" cy="52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 i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JS String Methods</a:t>
            </a:r>
            <a:endParaRPr sz="17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700" b="1" dirty="0" err="1">
                <a:solidFill>
                  <a:srgbClr val="F2A818"/>
                </a:solidFill>
              </a:rPr>
              <a:t>substr</a:t>
            </a:r>
            <a:r>
              <a:rPr lang="en-US" sz="1700" b="1" dirty="0">
                <a:solidFill>
                  <a:srgbClr val="F2A818"/>
                </a:solidFill>
              </a:rPr>
              <a:t>() </a:t>
            </a:r>
            <a:r>
              <a:rPr lang="en-US" sz="1700" dirty="0">
                <a:solidFill>
                  <a:schemeClr val="dk1"/>
                </a:solidFill>
              </a:rPr>
              <a:t>Extracts the characters from a string, beginning at a specified start position, and through the specified number of character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rgbClr val="F2A818"/>
                </a:solidFill>
              </a:rPr>
              <a:t>trim() </a:t>
            </a:r>
            <a:r>
              <a:rPr lang="en-US" sz="1700" dirty="0">
                <a:solidFill>
                  <a:schemeClr val="dk1"/>
                </a:solidFill>
              </a:rPr>
              <a:t>Removes whitespace from both ends of a string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700" b="1" dirty="0" err="1">
                <a:solidFill>
                  <a:srgbClr val="F2A818"/>
                </a:solidFill>
              </a:rPr>
              <a:t>toLowerCase</a:t>
            </a:r>
            <a:r>
              <a:rPr lang="en-US" sz="1700" b="1" dirty="0">
                <a:solidFill>
                  <a:srgbClr val="F2A818"/>
                </a:solidFill>
              </a:rPr>
              <a:t>() </a:t>
            </a:r>
            <a:r>
              <a:rPr lang="en-US" sz="1700" dirty="0">
                <a:solidFill>
                  <a:schemeClr val="dk1"/>
                </a:solidFill>
              </a:rPr>
              <a:t>Converts a string to lowercase letters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700" b="1" dirty="0" err="1">
                <a:solidFill>
                  <a:srgbClr val="F2A818"/>
                </a:solidFill>
              </a:rPr>
              <a:t>toUpperCase</a:t>
            </a:r>
            <a:r>
              <a:rPr lang="en-US" sz="1700" b="1" dirty="0">
                <a:solidFill>
                  <a:srgbClr val="F2A818"/>
                </a:solidFill>
              </a:rPr>
              <a:t>() </a:t>
            </a:r>
            <a:r>
              <a:rPr lang="en-US" sz="1700" dirty="0">
                <a:solidFill>
                  <a:schemeClr val="dk1"/>
                </a:solidFill>
              </a:rPr>
              <a:t>Converts a string to uppercase letters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34" name="Google Shape;334;p3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35" name="Google Shape;335;p35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5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5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391400" y="1912500"/>
            <a:ext cx="34092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truthy &amp; falsy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truthy /expressions that evaluate to true/</a:t>
            </a: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</a:rPr>
              <a:t>if (true)</a:t>
            </a:r>
            <a:endParaRPr sz="1800" dirty="0">
              <a:solidFill>
                <a:srgbClr val="595959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2A818"/>
                </a:solidFill>
              </a:rPr>
              <a:t>if ({})</a:t>
            </a:r>
            <a:endParaRPr sz="1800" b="1" dirty="0">
              <a:solidFill>
                <a:srgbClr val="F2A818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2A818"/>
                </a:solidFill>
              </a:rPr>
              <a:t>if ([])</a:t>
            </a:r>
            <a:endParaRPr sz="1800" b="1" dirty="0">
              <a:solidFill>
                <a:srgbClr val="F2A818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</a:rPr>
              <a:t>if (42)</a:t>
            </a:r>
            <a:endParaRPr sz="1800" dirty="0">
              <a:solidFill>
                <a:srgbClr val="595959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2A818"/>
                </a:solidFill>
              </a:rPr>
              <a:t>if ("0")</a:t>
            </a:r>
            <a:endParaRPr sz="1800" b="1" dirty="0">
              <a:solidFill>
                <a:srgbClr val="F2A818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2A818"/>
                </a:solidFill>
              </a:rPr>
              <a:t>if ("false")</a:t>
            </a:r>
            <a:endParaRPr sz="1800" b="1" dirty="0">
              <a:solidFill>
                <a:srgbClr val="F2A818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</a:rPr>
              <a:t>if (new Date())</a:t>
            </a:r>
            <a:endParaRPr sz="1800" dirty="0">
              <a:solidFill>
                <a:srgbClr val="595959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</a:rPr>
              <a:t>if (-42)</a:t>
            </a:r>
            <a:endParaRPr sz="1800" dirty="0">
              <a:solidFill>
                <a:srgbClr val="595959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</a:rPr>
              <a:t>if (12n)</a:t>
            </a:r>
            <a:endParaRPr sz="1800" dirty="0">
              <a:solidFill>
                <a:srgbClr val="595959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</a:rPr>
              <a:t>if (3.14)</a:t>
            </a:r>
            <a:endParaRPr sz="1800" dirty="0">
              <a:solidFill>
                <a:srgbClr val="595959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</a:rPr>
              <a:t>if (-3.14)</a:t>
            </a:r>
            <a:endParaRPr sz="1800" dirty="0">
              <a:solidFill>
                <a:srgbClr val="595959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</a:rPr>
              <a:t>if (Infinity)</a:t>
            </a:r>
            <a:endParaRPr sz="1800" dirty="0">
              <a:solidFill>
                <a:srgbClr val="595959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</a:rPr>
              <a:t>if (-Infinity)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u="sng" dirty="0">
                <a:solidFill>
                  <a:schemeClr val="hlink"/>
                </a:solidFill>
                <a:hlinkClick r:id="rId3"/>
              </a:rPr>
              <a:t>resource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 dirty="0"/>
          </a:p>
        </p:txBody>
      </p: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truthy</a:t>
            </a:r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falsy /expressions that evaluate to false/</a:t>
            </a:r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/The keyword</a:t>
            </a:r>
            <a:r>
              <a:rPr lang="en-US" sz="1800" dirty="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false</a:t>
            </a:r>
            <a:r>
              <a:rPr lang="en-US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80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/The number</a:t>
            </a:r>
            <a:r>
              <a:rPr lang="en-US" sz="1800" dirty="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zero</a:t>
            </a:r>
            <a:r>
              <a:rPr lang="en-US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80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/The number negative </a:t>
            </a:r>
            <a:r>
              <a:rPr lang="en-US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zero</a:t>
            </a:r>
            <a:r>
              <a:rPr lang="en-US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80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0n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</a:t>
            </a:r>
            <a:r>
              <a:rPr lang="en-US" sz="1800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BigInt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when used as a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boolean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follows the same rule as a Number. 0n is </a:t>
            </a:r>
            <a:r>
              <a:rPr lang="en-US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falsy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./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""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/Empty</a:t>
            </a:r>
            <a:r>
              <a:rPr lang="en-US" sz="1800" dirty="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string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value/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null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/the absence of any value/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undefined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/the primitive value/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 err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NaN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/not a number/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u="sng" dirty="0">
                <a:solidFill>
                  <a:schemeClr val="hlink"/>
                </a:solidFill>
                <a:hlinkClick r:id="rId10"/>
              </a:rPr>
              <a:t>resource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 dirty="0"/>
          </a:p>
        </p:txBody>
      </p:sp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falsy</a:t>
            </a:r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/>
        </p:nvSpPr>
        <p:spPr>
          <a:xfrm>
            <a:off x="4529550" y="1684775"/>
            <a:ext cx="3132900" cy="14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comparison and logical operators</a:t>
            </a: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 operators</a:t>
            </a:r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92" name="Google Shape;192;p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075" y="1136050"/>
            <a:ext cx="7111703" cy="55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Logical operators</a:t>
            </a:r>
            <a:endParaRPr/>
          </a:p>
        </p:txBody>
      </p:sp>
      <p:sp>
        <p:nvSpPr>
          <p:cNvPr id="199" name="Google Shape;199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00" name="Google Shape;200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7150" y="1997950"/>
            <a:ext cx="7419975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Ternary operator</a:t>
            </a:r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08" name="Google Shape;208;p21"/>
          <p:cNvSpPr txBox="1"/>
          <p:nvPr/>
        </p:nvSpPr>
        <p:spPr>
          <a:xfrm>
            <a:off x="505425" y="1575750"/>
            <a:ext cx="111195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1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882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 err="1">
                <a:solidFill>
                  <a:srgbClr val="F2A818"/>
                </a:solidFill>
              </a:rPr>
              <a:t>variablename</a:t>
            </a:r>
            <a:r>
              <a:rPr lang="en-US" sz="2400" b="0" dirty="0">
                <a:solidFill>
                  <a:srgbClr val="F2A818"/>
                </a:solidFill>
              </a:rPr>
              <a:t> = (condition) ? value1:value2</a:t>
            </a:r>
            <a:endParaRPr sz="2400" b="0" dirty="0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210" name="Google Shape;210;p21"/>
          <p:cNvSpPr txBox="1"/>
          <p:nvPr/>
        </p:nvSpPr>
        <p:spPr>
          <a:xfrm>
            <a:off x="644175" y="1328000"/>
            <a:ext cx="25074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1"/>
          <p:cNvSpPr txBox="1">
            <a:spLocks noGrp="1"/>
          </p:cNvSpPr>
          <p:nvPr>
            <p:ph type="body" idx="1"/>
          </p:nvPr>
        </p:nvSpPr>
        <p:spPr>
          <a:xfrm>
            <a:off x="644175" y="3238938"/>
            <a:ext cx="10961400" cy="882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0" dirty="0" err="1">
                <a:solidFill>
                  <a:schemeClr val="lt1"/>
                </a:solidFill>
              </a:rPr>
              <a:t>var</a:t>
            </a:r>
            <a:r>
              <a:rPr lang="en-US" sz="2400" b="0" dirty="0">
                <a:solidFill>
                  <a:schemeClr val="lt1"/>
                </a:solidFill>
              </a:rPr>
              <a:t> </a:t>
            </a:r>
            <a:r>
              <a:rPr lang="en-US" sz="2400" b="0" dirty="0" err="1">
                <a:solidFill>
                  <a:schemeClr val="lt1"/>
                </a:solidFill>
              </a:rPr>
              <a:t>voteable</a:t>
            </a:r>
            <a:r>
              <a:rPr lang="en-US" sz="2400" b="0" dirty="0">
                <a:solidFill>
                  <a:schemeClr val="lt1"/>
                </a:solidFill>
              </a:rPr>
              <a:t> = (age &lt; 18) ? "Too </a:t>
            </a:r>
            <a:r>
              <a:rPr lang="en-US" sz="2400" b="0" dirty="0" err="1">
                <a:solidFill>
                  <a:schemeClr val="lt1"/>
                </a:solidFill>
              </a:rPr>
              <a:t>young":"Old</a:t>
            </a:r>
            <a:r>
              <a:rPr lang="en-US" sz="2400" b="0" dirty="0">
                <a:solidFill>
                  <a:schemeClr val="lt1"/>
                </a:solidFill>
              </a:rPr>
              <a:t> enough";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endParaRPr sz="2400" dirty="0"/>
          </a:p>
        </p:txBody>
      </p:sp>
      <p:sp>
        <p:nvSpPr>
          <p:cNvPr id="212" name="Google Shape;212;p21"/>
          <p:cNvSpPr txBox="1"/>
          <p:nvPr/>
        </p:nvSpPr>
        <p:spPr>
          <a:xfrm>
            <a:off x="673075" y="2736463"/>
            <a:ext cx="25074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1"/>
          <p:cNvSpPr txBox="1">
            <a:spLocks noGrp="1"/>
          </p:cNvSpPr>
          <p:nvPr>
            <p:ph type="body" idx="1"/>
          </p:nvPr>
        </p:nvSpPr>
        <p:spPr>
          <a:xfrm>
            <a:off x="644175" y="4682429"/>
            <a:ext cx="10961400" cy="11691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595959"/>
                </a:solidFill>
              </a:rPr>
              <a:t>17// Too young</a:t>
            </a:r>
            <a:endParaRPr sz="24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0">
                <a:solidFill>
                  <a:srgbClr val="595959"/>
                </a:solidFill>
              </a:rPr>
              <a:t>25// Old enough</a:t>
            </a:r>
            <a:endParaRPr sz="2400" b="0">
              <a:solidFill>
                <a:srgbClr val="595959"/>
              </a:solidFill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673075" y="4179938"/>
            <a:ext cx="25074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976</Words>
  <Application>Microsoft Office PowerPoint</Application>
  <PresentationFormat>По избор</PresentationFormat>
  <Paragraphs>246</Paragraphs>
  <Slides>23</Slides>
  <Notes>23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23</vt:i4>
      </vt:variant>
    </vt:vector>
  </HeadingPairs>
  <TitlesOfParts>
    <vt:vector size="29" baseType="lpstr">
      <vt:lpstr>Arial</vt:lpstr>
      <vt:lpstr>Calibri</vt:lpstr>
      <vt:lpstr>Noto Sans Symbols</vt:lpstr>
      <vt:lpstr>Consolas</vt:lpstr>
      <vt:lpstr>Roboto</vt:lpstr>
      <vt:lpstr>1_SoftUni3_1</vt:lpstr>
      <vt:lpstr>JavaScript  Conditional Statements  </vt:lpstr>
      <vt:lpstr>Table of Contents</vt:lpstr>
      <vt:lpstr>Презентация на PowerPoint</vt:lpstr>
      <vt:lpstr>truthy</vt:lpstr>
      <vt:lpstr>falsy</vt:lpstr>
      <vt:lpstr>Презентация на PowerPoint</vt:lpstr>
      <vt:lpstr>Comparison operators</vt:lpstr>
      <vt:lpstr>Logical operators</vt:lpstr>
      <vt:lpstr>Ternary operator</vt:lpstr>
      <vt:lpstr>Comparing different types</vt:lpstr>
      <vt:lpstr>Презентация на PowerPoint</vt:lpstr>
      <vt:lpstr>if/else if/else</vt:lpstr>
      <vt:lpstr>if/else if/else</vt:lpstr>
      <vt:lpstr>Презентация на PowerPoint</vt:lpstr>
      <vt:lpstr>switch</vt:lpstr>
      <vt:lpstr>switch</vt:lpstr>
      <vt:lpstr>switch</vt:lpstr>
      <vt:lpstr>switch</vt:lpstr>
      <vt:lpstr>Презентация на PowerPoint</vt:lpstr>
      <vt:lpstr>String properties and methods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 Conditional Statements</dc:title>
  <dc:creator>Milena</dc:creator>
  <cp:lastModifiedBy>Ariel</cp:lastModifiedBy>
  <cp:revision>4</cp:revision>
  <dcterms:modified xsi:type="dcterms:W3CDTF">2020-05-27T18:41:18Z</dcterms:modified>
</cp:coreProperties>
</file>